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3"/>
  </p:notesMasterIdLst>
  <p:sldIdLst>
    <p:sldId id="256" r:id="rId2"/>
    <p:sldId id="257" r:id="rId3"/>
    <p:sldId id="273" r:id="rId4"/>
    <p:sldId id="276" r:id="rId5"/>
    <p:sldId id="265" r:id="rId6"/>
    <p:sldId id="266" r:id="rId7"/>
    <p:sldId id="268" r:id="rId8"/>
    <p:sldId id="269" r:id="rId9"/>
    <p:sldId id="272" r:id="rId10"/>
    <p:sldId id="275" r:id="rId11"/>
    <p:sldId id="271" r:id="rId12"/>
    <p:sldId id="274" r:id="rId13"/>
    <p:sldId id="277" r:id="rId14"/>
    <p:sldId id="278" r:id="rId15"/>
    <p:sldId id="258" r:id="rId16"/>
    <p:sldId id="261" r:id="rId17"/>
    <p:sldId id="260" r:id="rId18"/>
    <p:sldId id="262" r:id="rId19"/>
    <p:sldId id="263" r:id="rId20"/>
    <p:sldId id="264" r:id="rId21"/>
    <p:sldId id="259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FE3111B-42FC-4C79-826C-C620E7276519}">
          <p14:sldIdLst>
            <p14:sldId id="256"/>
            <p14:sldId id="257"/>
            <p14:sldId id="273"/>
            <p14:sldId id="276"/>
            <p14:sldId id="265"/>
            <p14:sldId id="266"/>
            <p14:sldId id="268"/>
            <p14:sldId id="269"/>
            <p14:sldId id="272"/>
            <p14:sldId id="275"/>
            <p14:sldId id="271"/>
            <p14:sldId id="274"/>
            <p14:sldId id="277"/>
            <p14:sldId id="278"/>
            <p14:sldId id="258"/>
            <p14:sldId id="261"/>
            <p14:sldId id="260"/>
            <p14:sldId id="262"/>
            <p14:sldId id="263"/>
            <p14:sldId id="264"/>
            <p14:sldId id="259"/>
          </p14:sldIdLst>
        </p14:section>
        <p14:section name="Section sans titre" id="{A36B9282-DC7A-4772-B490-2B488A8FD229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A81BF-AD0D-4381-8AC7-F67C14F4627B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66EE4-B709-41EC-9768-D68EFCAB8B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235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883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381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Questions 1 et 2</a:t>
            </a:r>
            <a:r>
              <a:rPr lang="fr-FR" baseline="0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113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Question 1 : Un proton et</a:t>
            </a:r>
            <a:r>
              <a:rPr lang="fr-FR" baseline="0" dirty="0" smtClean="0"/>
              <a:t> un neutron vont donner un noyau de deutérium (isotope de l’hydrogène) puis celui-ci va fusionner avec un autre deutérium pour donner de l’hélium 3 puis de l’hélium 4, puis du béryllium 7 et enfin du lithium 7. Il y a libération de rayons gamma à chaque fusion, dans certains cas il y a libération de neutron ou de proton.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15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Question</a:t>
            </a:r>
            <a:r>
              <a:rPr lang="fr-FR" baseline="0" dirty="0" smtClean="0"/>
              <a:t> 2 : réactions nucléaires (fusion) au sein d’un étoile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967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Question 2 : formation d’atomes</a:t>
            </a:r>
            <a:r>
              <a:rPr lang="fr-FR" baseline="0" dirty="0" smtClean="0"/>
              <a:t> par réaction de fusion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883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Question 2 : explosion</a:t>
            </a:r>
            <a:r>
              <a:rPr lang="fr-FR" baseline="0" dirty="0" smtClean="0"/>
              <a:t> d’une étoile massive (formation d’atomes plus lourds)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719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Question</a:t>
            </a:r>
            <a:r>
              <a:rPr lang="fr-FR" baseline="0" dirty="0" smtClean="0"/>
              <a:t> 4 : les réactions de fusion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381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Question 5 :Évolution de la température</a:t>
            </a:r>
            <a:r>
              <a:rPr lang="fr-FR" baseline="0" dirty="0" smtClean="0"/>
              <a:t> de l’Univers les atomes se forment à une température inférieure à 3 000°C. Avant l’</a:t>
            </a:r>
            <a:r>
              <a:rPr lang="fr-FR" baseline="0" dirty="0" err="1" smtClean="0"/>
              <a:t>agiation</a:t>
            </a:r>
            <a:r>
              <a:rPr lang="fr-FR" baseline="0" dirty="0" smtClean="0"/>
              <a:t> thermique est trop importante pour que les entités chimiques s’organisent en atomes.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211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Supernova-</a:t>
            </a:r>
            <a:r>
              <a:rPr lang="fr-FR" baseline="0" dirty="0" smtClean="0"/>
              <a:t> photo NASA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12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Image d’une nébuleuse</a:t>
            </a:r>
            <a:r>
              <a:rPr lang="fr-FR" baseline="0" dirty="0" smtClean="0"/>
              <a:t> effectuée avec un capteur d’ondes Radio : donne des renseignements sur la constitution de la matière interstellaire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561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Image d’une nébuleuse effectuée avec un capteur d’infra-rouges</a:t>
            </a:r>
            <a:r>
              <a:rPr lang="fr-FR" baseline="0" dirty="0" smtClean="0"/>
              <a:t> </a:t>
            </a:r>
            <a:r>
              <a:rPr lang="fr-FR" dirty="0" smtClean="0"/>
              <a:t>: rayonnements</a:t>
            </a:r>
            <a:r>
              <a:rPr lang="fr-FR" baseline="0" dirty="0" smtClean="0"/>
              <a:t> émis par les corps les plus froids (inférieure à 3 000 K)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087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Image d’une nébuleuse effectuée avec un capteur d’ondes Radio : les rayonnements lumineux</a:t>
            </a:r>
            <a:r>
              <a:rPr lang="fr-FR" baseline="0" dirty="0" smtClean="0"/>
              <a:t> émis sont visibles à l’œil nu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514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Image d’une nébuleuse effectuée avec un capteur d’ultra-violets</a:t>
            </a:r>
            <a:r>
              <a:rPr lang="fr-FR" baseline="0" dirty="0" smtClean="0"/>
              <a:t> </a:t>
            </a:r>
            <a:r>
              <a:rPr lang="fr-FR" dirty="0" smtClean="0"/>
              <a:t>: ceux-ci sont émis par les corps les plus chauds (supérieure à 20 000 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992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Image d’une nébuleuse effectuée avec un capteur de</a:t>
            </a:r>
            <a:r>
              <a:rPr lang="fr-FR" baseline="0" dirty="0" smtClean="0"/>
              <a:t> rayons X</a:t>
            </a:r>
            <a:r>
              <a:rPr lang="fr-FR" dirty="0" smtClean="0"/>
              <a:t> : ces rayons sont émis par des gaz extrêmement</a:t>
            </a:r>
            <a:r>
              <a:rPr lang="fr-FR" baseline="0" dirty="0" smtClean="0"/>
              <a:t> </a:t>
            </a:r>
            <a:r>
              <a:rPr lang="fr-FR" dirty="0" smtClean="0"/>
              <a:t>chauds (plusieurs</a:t>
            </a:r>
            <a:r>
              <a:rPr lang="fr-FR" baseline="0" dirty="0" smtClean="0"/>
              <a:t> millions de degré), atomes très énergétiques. Mise en évidence des trous noirs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244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Image reconstituée</a:t>
            </a:r>
            <a:r>
              <a:rPr lang="fr-FR" baseline="0" dirty="0" smtClean="0"/>
              <a:t> avec les images prises avec différents capteur  : visible, IR, UV , ondes radio et rayons 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66EE4-B709-41EC-9768-D68EFCAB8B46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786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842301D-CDA8-4108-A7CC-CD94438DDE5F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AA14D9C-0BD1-4E43-8EC5-334BE73300D9}" type="datetimeFigureOut">
              <a:rPr lang="fr-FR" smtClean="0"/>
              <a:t>25/07/2019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L’origine de la matière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Thème 1</a:t>
            </a:r>
          </a:p>
          <a:p>
            <a:r>
              <a:rPr lang="fr-FR" dirty="0" smtClean="0"/>
              <a:t>Une longue histoire de la matière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69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620688"/>
            <a:ext cx="766747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39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 stellaire 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3"/>
          <a:stretch>
            <a:fillRect/>
          </a:stretch>
        </p:blipFill>
        <p:spPr>
          <a:xfrm>
            <a:off x="251520" y="1881783"/>
            <a:ext cx="7848872" cy="41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8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Nucléosynthèse stellaire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" t="3427" r="17031" b="4327"/>
          <a:stretch/>
        </p:blipFill>
        <p:spPr bwMode="auto">
          <a:xfrm>
            <a:off x="11130" y="2216726"/>
            <a:ext cx="8421592" cy="25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845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fission 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2"/>
            <a:ext cx="7256867" cy="262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9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fusion</a:t>
            </a:r>
            <a:endParaRPr lang="fr-FR" dirty="0"/>
          </a:p>
        </p:txBody>
      </p:sp>
      <p:pic>
        <p:nvPicPr>
          <p:cNvPr id="4" name="Image 3" descr="SchÃ©ma de la fusio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63" y="2132856"/>
            <a:ext cx="7056783" cy="2457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9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6913761" cy="574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3528" y="365144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Synthèse des éléments les plus légers au cours des débuts de l’Univers</a:t>
            </a:r>
          </a:p>
        </p:txBody>
      </p:sp>
    </p:spTree>
    <p:extLst>
      <p:ext uri="{BB962C8B-B14F-4D97-AF65-F5344CB8AC3E}">
        <p14:creationId xmlns:p14="http://schemas.microsoft.com/office/powerpoint/2010/main" val="412426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Nucléosynthèse primordiale :</a:t>
            </a:r>
            <a:br>
              <a:rPr lang="fr-FR" dirty="0" smtClean="0"/>
            </a:br>
            <a:r>
              <a:rPr lang="fr-FR" sz="3600" dirty="0" smtClean="0"/>
              <a:t>Chaine de formation de noyaux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3" y="1844824"/>
            <a:ext cx="8168444" cy="380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8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20000" cy="864096"/>
          </a:xfrm>
        </p:spPr>
        <p:txBody>
          <a:bodyPr/>
          <a:lstStyle/>
          <a:p>
            <a:r>
              <a:rPr lang="fr-FR" dirty="0" smtClean="0"/>
              <a:t>Nucléosynthèse stellaire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19208"/>
            <a:ext cx="525658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62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 stellaire 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3"/>
          <a:stretch>
            <a:fillRect/>
          </a:stretch>
        </p:blipFill>
        <p:spPr>
          <a:xfrm>
            <a:off x="251520" y="1881783"/>
            <a:ext cx="7848872" cy="41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1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65827"/>
            <a:ext cx="8403653" cy="415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99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Nucléosynthèse stellaire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" t="3427" r="17031" b="4327"/>
          <a:stretch/>
        </p:blipFill>
        <p:spPr bwMode="auto">
          <a:xfrm>
            <a:off x="11130" y="2216726"/>
            <a:ext cx="8421592" cy="25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242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864096"/>
          </a:xfrm>
        </p:spPr>
        <p:txBody>
          <a:bodyPr/>
          <a:lstStyle/>
          <a:p>
            <a:pPr algn="ctr"/>
            <a:r>
              <a:rPr lang="fr-FR" dirty="0" smtClean="0"/>
              <a:t>Évolution de la température</a:t>
            </a:r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7"/>
            <a:ext cx="7320404" cy="5655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93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" y="-8175"/>
            <a:ext cx="8600109" cy="687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4393" y="5949280"/>
            <a:ext cx="7620000" cy="748680"/>
          </a:xfrm>
        </p:spPr>
        <p:txBody>
          <a:bodyPr>
            <a:normAutofit lnSpcReduction="10000"/>
          </a:bodyPr>
          <a:lstStyle/>
          <a:p>
            <a:r>
              <a:rPr lang="fr-FR" sz="4400" b="1" dirty="0" smtClean="0">
                <a:solidFill>
                  <a:srgbClr val="FFFF00"/>
                </a:solidFill>
              </a:rPr>
              <a:t>Pour approfondir le sujet</a:t>
            </a:r>
            <a:endParaRPr lang="fr-FR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5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RÃ©sultat de recherche d'images pour &quot;thÃ©orie du big bang&quot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09" y="188640"/>
            <a:ext cx="8370531" cy="630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07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/>
          <a:lstStyle/>
          <a:p>
            <a:r>
              <a:rPr lang="fr-FR" sz="4000" dirty="0" smtClean="0"/>
              <a:t>Nébuleuse du crabe - ondes radio </a:t>
            </a:r>
            <a:endParaRPr lang="fr-FR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709612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04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/>
              <a:t>Nébuleuse du crabe – Infra rouge</a:t>
            </a:r>
            <a:endParaRPr lang="fr-FR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1247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92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Nébuleuse du crabe - visible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68199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17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/>
              <a:t>Nébuleuse du crabe – Ultra-violets</a:t>
            </a:r>
            <a:endParaRPr lang="fr-FR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019925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62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Nébuleuse du crabe – Rayons X</a:t>
            </a:r>
            <a:br>
              <a:rPr lang="fr-FR" dirty="0" smtClean="0"/>
            </a:br>
            <a:r>
              <a:rPr lang="fr-FR" sz="2800" b="1" dirty="0"/>
              <a:t>M</a:t>
            </a:r>
            <a:r>
              <a:rPr lang="fr-FR" sz="2800" b="1" dirty="0" smtClean="0"/>
              <a:t>ise en évidence d’un pulsar</a:t>
            </a:r>
            <a:endParaRPr lang="fr-FR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37" y="1474409"/>
            <a:ext cx="6562725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Nébuleuse du crabe, reste d’une supernova</a:t>
            </a:r>
            <a:endParaRPr lang="fr-FR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019925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57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1234</TotalTime>
  <Words>399</Words>
  <Application>Microsoft Office PowerPoint</Application>
  <PresentationFormat>Affichage à l'écran (4:3)</PresentationFormat>
  <Paragraphs>50</Paragraphs>
  <Slides>21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Contiguïté</vt:lpstr>
      <vt:lpstr>L’origine de la matière</vt:lpstr>
      <vt:lpstr>Présentation PowerPoint</vt:lpstr>
      <vt:lpstr>Synthèse stellaire </vt:lpstr>
      <vt:lpstr>Nucléosynthèse stellaire</vt:lpstr>
      <vt:lpstr>La fission </vt:lpstr>
      <vt:lpstr>La fusion</vt:lpstr>
      <vt:lpstr>Présentation PowerPoint</vt:lpstr>
      <vt:lpstr>Nucléosynthèse primordiale : Chaine de formation de noyaux</vt:lpstr>
      <vt:lpstr>Nucléosynthèse stellaire</vt:lpstr>
      <vt:lpstr>Synthèse stellaire </vt:lpstr>
      <vt:lpstr>Présentation PowerPoint</vt:lpstr>
      <vt:lpstr>Nucléosynthèse stellaire</vt:lpstr>
      <vt:lpstr>Évolution de la température</vt:lpstr>
      <vt:lpstr>Présentation PowerPoint</vt:lpstr>
      <vt:lpstr>Présentation PowerPoint</vt:lpstr>
      <vt:lpstr>Nébuleuse du crabe - ondes radio </vt:lpstr>
      <vt:lpstr>Nébuleuse du crabe – Infra rouge</vt:lpstr>
      <vt:lpstr>Nébuleuse du crabe - visible</vt:lpstr>
      <vt:lpstr>Nébuleuse du crabe – Ultra-violets</vt:lpstr>
      <vt:lpstr>Nébuleuse du crabe – Rayons X Mise en évidence d’un pulsar</vt:lpstr>
      <vt:lpstr>Nébuleuse du crabe, reste d’une supernova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Thème 1 une longue histoire de la matière</dc:title>
  <dc:creator>laurence</dc:creator>
  <cp:lastModifiedBy>laurence</cp:lastModifiedBy>
  <cp:revision>18</cp:revision>
  <dcterms:created xsi:type="dcterms:W3CDTF">2019-07-10T17:43:13Z</dcterms:created>
  <dcterms:modified xsi:type="dcterms:W3CDTF">2019-07-25T15:23:53Z</dcterms:modified>
</cp:coreProperties>
</file>